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32"/>
  </p:notesMasterIdLst>
  <p:handoutMasterIdLst>
    <p:handoutMasterId r:id="rId3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7" r:id="rId19"/>
    <p:sldId id="316" r:id="rId20"/>
    <p:sldId id="313" r:id="rId21"/>
    <p:sldId id="311" r:id="rId22"/>
    <p:sldId id="314" r:id="rId23"/>
    <p:sldId id="315" r:id="rId24"/>
    <p:sldId id="318" r:id="rId25"/>
    <p:sldId id="319" r:id="rId26"/>
    <p:sldId id="320" r:id="rId27"/>
    <p:sldId id="321" r:id="rId28"/>
    <p:sldId id="322" r:id="rId29"/>
    <p:sldId id="323" r:id="rId30"/>
    <p:sldId id="32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Nunito" pitchFamily="2" charset="0"/>
      <p:regular r:id="rId42"/>
      <p:bold r:id="rId43"/>
      <p:italic r:id="rId44"/>
      <p:boldItalic r:id="rId45"/>
    </p:embeddedFont>
    <p:embeddedFont>
      <p:font typeface="Nunito Light" pitchFamily="2" charset="0"/>
      <p:regular r:id="rId46"/>
      <p:italic r:id="rId47"/>
    </p:embeddedFont>
    <p:embeddedFont>
      <p:font typeface="Poppins Thin" panose="00000300000000000000" pitchFamily="2" charset="0"/>
      <p:regular r:id="rId48"/>
      <p:italic r:id="rId4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3C3C3C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2A2CB-5958-44E7-B4D2-B42491F18092}" v="4" dt="2023-10-16T07:15:21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86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3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32130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18364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243838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547968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287809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838544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8538164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85963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303590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805164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0325896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18263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2557116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408875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7300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528205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107921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256278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74002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42178168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5696739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18176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27278408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55932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882868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329725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049437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4985248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234774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9103855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804825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53121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7976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1363461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3104824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849105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05932274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5451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16/10/2023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0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3402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662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93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8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05717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776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398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6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2608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887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2465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88091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8842025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00515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8323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1471172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217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789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795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324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66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18401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70793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48331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46736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680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07495213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20366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98783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9637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85812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74777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446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9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5694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4417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icons.getbootstrap.com/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getting-started/introduction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getbootstrap.com/docs/5.3/examples/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tbootstrap.com/snippets/thumbnail-gallery" TargetMode="External"/><Relationship Id="rId3" Type="http://schemas.openxmlformats.org/officeDocument/2006/relationships/hyperlink" Target="https://startbootstrap.com/themes/admin-dashboard/" TargetMode="External"/><Relationship Id="rId7" Type="http://schemas.openxmlformats.org/officeDocument/2006/relationships/hyperlink" Target="https://startbootstrap.com/themes/blog/" TargetMode="External"/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rtbootstrap.com/themes/portfolio-resume/" TargetMode="External"/><Relationship Id="rId5" Type="http://schemas.openxmlformats.org/officeDocument/2006/relationships/hyperlink" Target="https://startbootstrap.com/themes/business-corporate/" TargetMode="External"/><Relationship Id="rId4" Type="http://schemas.openxmlformats.org/officeDocument/2006/relationships/hyperlink" Target="https://startbootstrap.com/themes/landing-page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3/layout/containers/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>
                <a:latin typeface="Poppins Thin"/>
                <a:cs typeface="Poppins Thin"/>
              </a:rPr>
              <a:t>Bootstrap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Button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Bepaalde tags kan je omvormen naar een button zoals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>
                <a:solidFill>
                  <a:srgbClr val="009CAB"/>
                </a:solidFill>
              </a:rPr>
              <a:t>&lt;a&gt;</a:t>
            </a:r>
            <a:r>
              <a:rPr lang="nl-BE" sz="2400"/>
              <a:t>, </a:t>
            </a:r>
            <a:r>
              <a:rPr lang="nl-BE" sz="2400" b="1">
                <a:solidFill>
                  <a:srgbClr val="009CAB"/>
                </a:solidFill>
              </a:rPr>
              <a:t>&lt;button&gt; </a:t>
            </a:r>
            <a:r>
              <a:rPr lang="nl-BE" sz="2400"/>
              <a:t>en </a:t>
            </a:r>
            <a:r>
              <a:rPr lang="nl-BE" sz="2400" b="1">
                <a:solidFill>
                  <a:srgbClr val="009CAB"/>
                </a:solidFill>
              </a:rPr>
              <a:t>&lt;input&gt;</a:t>
            </a:r>
          </a:p>
          <a:p>
            <a:pPr lvl="1"/>
            <a:r>
              <a:rPr lang="nl-BE" sz="2400"/>
              <a:t>Verschillende soorten stijlen ingebouwd</a:t>
            </a:r>
          </a:p>
          <a:p>
            <a:pPr lvl="1"/>
            <a:r>
              <a:rPr lang="nl-BE" sz="2400"/>
              <a:t>Sizes (small, default en large)</a:t>
            </a:r>
          </a:p>
          <a:p>
            <a:pPr lvl="1"/>
            <a:r>
              <a:rPr lang="nl-BE" sz="2400" err="1"/>
              <a:t>States</a:t>
            </a:r>
            <a:r>
              <a:rPr lang="nl-BE" sz="2400"/>
              <a:t> (</a:t>
            </a:r>
            <a:r>
              <a:rPr lang="nl-BE" sz="2400" err="1"/>
              <a:t>active</a:t>
            </a:r>
            <a:r>
              <a:rPr lang="nl-BE" sz="2400"/>
              <a:t> &amp; </a:t>
            </a:r>
            <a:r>
              <a:rPr lang="nl-BE" sz="2400" err="1"/>
              <a:t>disabled</a:t>
            </a:r>
            <a:r>
              <a:rPr lang="nl-BE" sz="2400"/>
              <a:t>)</a:t>
            </a:r>
          </a:p>
          <a:p>
            <a:pPr lvl="1"/>
            <a:r>
              <a:rPr lang="nl-BE" sz="2400"/>
              <a:t>..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6FC4A9-4F73-4179-BFD9-E942A674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9" y="3770758"/>
            <a:ext cx="5057775" cy="3722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319F3AC-07D7-416C-8875-762F9A02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99" y="3421359"/>
            <a:ext cx="4692854" cy="3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B967A-36C8-1323-51D8-CCA8B94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682" y="3027002"/>
            <a:ext cx="3276971" cy="4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997DF7-F98D-438A-9CC9-66504876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Alert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FC9390-1A6B-4911-84EE-EF0D4930624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ADE87D-FE50-4AFD-86D0-603E51E59C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F47D46C-4ACE-4EFF-9DAA-93330509BA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/>
              <a:t>Waarschuwingsberichten</a:t>
            </a:r>
          </a:p>
          <a:p>
            <a:pPr lvl="1"/>
            <a:r>
              <a:rPr lang="nl-BE"/>
              <a:t>Primary</a:t>
            </a:r>
          </a:p>
          <a:p>
            <a:pPr lvl="1"/>
            <a:r>
              <a:rPr lang="nl-BE"/>
              <a:t>Secondary</a:t>
            </a:r>
          </a:p>
          <a:p>
            <a:pPr lvl="1"/>
            <a:r>
              <a:rPr lang="nl-BE"/>
              <a:t>Success</a:t>
            </a:r>
          </a:p>
          <a:p>
            <a:pPr lvl="1"/>
            <a:r>
              <a:rPr lang="nl-BE"/>
              <a:t>Danger</a:t>
            </a:r>
          </a:p>
          <a:p>
            <a:pPr lvl="1"/>
            <a:r>
              <a:rPr lang="nl-BE"/>
              <a:t>Warning</a:t>
            </a:r>
          </a:p>
          <a:p>
            <a:pPr lvl="1"/>
            <a:r>
              <a:rPr lang="nl-BE"/>
              <a:t>Info</a:t>
            </a:r>
          </a:p>
          <a:p>
            <a:pPr lvl="1"/>
            <a:r>
              <a:rPr lang="nl-BE"/>
              <a:t>Light</a:t>
            </a:r>
          </a:p>
          <a:p>
            <a:pPr lvl="1"/>
            <a:r>
              <a:rPr lang="nl-BE"/>
              <a:t>Dark</a:t>
            </a:r>
          </a:p>
          <a:p>
            <a:pPr lvl="1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EB24DE-FE09-4D61-8910-E3941C7B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62" y="3818666"/>
            <a:ext cx="3987840" cy="161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A13F1-0A8B-8829-D73A-E632CC36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29" y="2882758"/>
            <a:ext cx="4952473" cy="936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7470D-9684-38D0-3AEB-09803792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5" y="1458273"/>
            <a:ext cx="4940378" cy="14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D71B66E-810C-49FD-B023-2C8F40B2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Navbar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1C920A-8B2D-4309-85A8-7318AD74037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EF9AD3-6CBC-4AC8-BC8E-93BA7E1D1BD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5A0AB21-64D1-4693-8E23-BF71B92DFB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3200"/>
              <a:t>Branding</a:t>
            </a:r>
          </a:p>
          <a:p>
            <a:pPr lvl="1"/>
            <a:r>
              <a:rPr lang="nl-NL" sz="3200"/>
              <a:t>Navigatie items</a:t>
            </a:r>
          </a:p>
          <a:p>
            <a:pPr lvl="2">
              <a:buFont typeface="Nunito Light" pitchFamily="2" charset="0"/>
              <a:buChar char="×"/>
            </a:pPr>
            <a:r>
              <a:rPr lang="nl-NL" sz="3000"/>
              <a:t>Menu items</a:t>
            </a:r>
          </a:p>
          <a:p>
            <a:pPr lvl="2">
              <a:buFont typeface="Nunito Light" pitchFamily="2" charset="0"/>
              <a:buChar char="×"/>
            </a:pPr>
            <a:r>
              <a:rPr lang="nl-NL" sz="3000"/>
              <a:t>Dropdown menu</a:t>
            </a:r>
          </a:p>
          <a:p>
            <a:pPr lvl="1"/>
            <a:r>
              <a:rPr lang="nl-NL" sz="3200" err="1"/>
              <a:t>Responsive</a:t>
            </a:r>
            <a:r>
              <a:rPr lang="nl-NL" sz="3200"/>
              <a:t> </a:t>
            </a:r>
            <a:r>
              <a:rPr lang="nl-NL" sz="3200" err="1"/>
              <a:t>toggler</a:t>
            </a:r>
            <a:endParaRPr lang="nl-NL" sz="3200"/>
          </a:p>
          <a:p>
            <a:pPr lvl="1"/>
            <a:r>
              <a:rPr lang="nl-NL" sz="3200"/>
              <a:t>Opties </a:t>
            </a:r>
            <a:r>
              <a:rPr lang="nl-NL" sz="3200" err="1"/>
              <a:t>navbar</a:t>
            </a:r>
            <a:endParaRPr lang="nl-NL" sz="3000"/>
          </a:p>
          <a:p>
            <a:pPr lvl="2">
              <a:buFont typeface="Nunito Light" pitchFamily="2" charset="0"/>
              <a:buChar char="×"/>
            </a:pPr>
            <a:r>
              <a:rPr lang="nl-BE"/>
              <a:t>Static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Fixed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549D-DC47-4D22-A8F1-3209AECD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31" y="4018987"/>
            <a:ext cx="5781304" cy="1665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AE114-3803-43BE-A9BF-212B8B5A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8" y="1506828"/>
            <a:ext cx="5803638" cy="25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Badge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Labels</a:t>
            </a:r>
          </a:p>
          <a:p>
            <a:pPr lvl="1"/>
            <a:r>
              <a:rPr lang="nl-BE"/>
              <a:t>Numerieke indicatie</a:t>
            </a:r>
          </a:p>
          <a:p>
            <a:pPr lvl="1"/>
            <a:r>
              <a:rPr lang="nl-BE"/>
              <a:t>Bijkomende informatie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AD15E-13C6-3583-AF61-9BCC9837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61" y="1131263"/>
            <a:ext cx="5164392" cy="3055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D545D-2E60-340F-007F-9393EF7E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61" y="5351742"/>
            <a:ext cx="2886075" cy="857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55DCBD-86AE-252C-0727-72705CB1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073" y="5148097"/>
            <a:ext cx="1724025" cy="1028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1687-7DB7-93EC-0CB9-829C7CEB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61" y="4420949"/>
            <a:ext cx="5321636" cy="3377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B28952-E4DA-61A7-AD34-2A0C046C4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162" y="4747716"/>
            <a:ext cx="5321636" cy="3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857223-66E0-408C-990E-0D1667E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A5C2F6-74DA-4291-9739-804D6D31343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98DFFF-C87C-459F-9EC1-8BA5B84419B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1BE2083-59C8-4040-8C19-9CE5FE78EBD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400"/>
              <a:t>Basic</a:t>
            </a:r>
          </a:p>
          <a:p>
            <a:pPr lvl="1"/>
            <a:r>
              <a:rPr lang="nl-NL" sz="2400"/>
              <a:t>Striped rows</a:t>
            </a:r>
          </a:p>
          <a:p>
            <a:pPr lvl="1"/>
            <a:r>
              <a:rPr lang="nl-NL" sz="2400"/>
              <a:t>Bordered table</a:t>
            </a:r>
          </a:p>
          <a:p>
            <a:pPr lvl="1"/>
            <a:r>
              <a:rPr lang="nl-NL" sz="2400"/>
              <a:t>Hover rows</a:t>
            </a:r>
          </a:p>
          <a:p>
            <a:pPr lvl="1"/>
            <a:r>
              <a:rPr lang="nl-NL" sz="2400"/>
              <a:t>Condensed (compacter, small)</a:t>
            </a:r>
          </a:p>
          <a:p>
            <a:pPr lvl="1"/>
            <a:r>
              <a:rPr lang="nl-NL" sz="2400"/>
              <a:t>Contextual classes (rijen kleuren)</a:t>
            </a:r>
          </a:p>
          <a:p>
            <a:pPr lvl="1"/>
            <a:r>
              <a:rPr lang="nl-NL" sz="2400"/>
              <a:t>Responsive (scroll bar horizontaal)</a:t>
            </a:r>
          </a:p>
          <a:p>
            <a:endParaRPr lang="nl-NL" sz="2000"/>
          </a:p>
          <a:p>
            <a:endParaRPr lang="nl-NL" sz="2000"/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983A3-7CEB-ADA7-B282-1282E853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75" y="1536033"/>
            <a:ext cx="5000625" cy="113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DD4D5-D165-3103-B093-D36D85BE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75" y="2942622"/>
            <a:ext cx="5000625" cy="2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888947-58E6-49B2-A517-05352DB1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Image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C60D76-D1E1-41CE-AEFC-5DAAFF4DE76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B7730-A353-4ABF-BA5F-7BCA52D452D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36D2B2-B343-44A1-B8F7-75743E2460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b="1"/>
              <a:t>Afbeelding en vormen</a:t>
            </a:r>
          </a:p>
          <a:p>
            <a:pPr lvl="1"/>
            <a:r>
              <a:rPr lang="nl-NL" sz="2400"/>
              <a:t>Afgeronde hoeken</a:t>
            </a:r>
          </a:p>
          <a:p>
            <a:pPr lvl="1"/>
            <a:r>
              <a:rPr lang="nl-NL" sz="2400"/>
              <a:t>Cirkel</a:t>
            </a:r>
          </a:p>
          <a:p>
            <a:pPr lvl="1"/>
            <a:r>
              <a:rPr lang="nl-NL" sz="2400"/>
              <a:t>Thumbnail</a:t>
            </a:r>
          </a:p>
          <a:p>
            <a:pPr lvl="1"/>
            <a:endParaRPr lang="nl-NL" sz="2400"/>
          </a:p>
          <a:p>
            <a:pPr marL="0" indent="0">
              <a:buNone/>
            </a:pPr>
            <a:r>
              <a:rPr lang="nl-NL" sz="2400" b="1"/>
              <a:t>Responsive afbeeldingen </a:t>
            </a:r>
          </a:p>
          <a:p>
            <a:pPr lvl="1"/>
            <a:r>
              <a:rPr lang="nl-NL" sz="2000"/>
              <a:t>Class = img-fluid</a:t>
            </a:r>
          </a:p>
          <a:p>
            <a:endParaRPr lang="nl-NL" sz="1800"/>
          </a:p>
          <a:p>
            <a:endParaRPr lang="nl-NL" sz="1800"/>
          </a:p>
          <a:p>
            <a:endParaRPr lang="nl-BE" sz="24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98572CC-25B4-4453-88DD-6ED26300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6"/>
          <a:stretch/>
        </p:blipFill>
        <p:spPr>
          <a:xfrm>
            <a:off x="5791199" y="2990734"/>
            <a:ext cx="6029325" cy="12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Forms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018214" cy="4716463"/>
          </a:xfrm>
        </p:spPr>
        <p:txBody>
          <a:bodyPr/>
          <a:lstStyle/>
          <a:p>
            <a:pPr lvl="1"/>
            <a:r>
              <a:rPr lang="nl-BE" sz="2400"/>
              <a:t>Eenvoudig </a:t>
            </a:r>
            <a:r>
              <a:rPr lang="nl-BE" sz="2400" b="1">
                <a:solidFill>
                  <a:srgbClr val="F04C25"/>
                </a:solidFill>
              </a:rPr>
              <a:t>responsive</a:t>
            </a:r>
            <a:r>
              <a:rPr lang="nl-BE" sz="2400"/>
              <a:t> formulieren opstellen</a:t>
            </a:r>
          </a:p>
          <a:p>
            <a:pPr lvl="1"/>
            <a:r>
              <a:rPr lang="nl-BE" sz="2400"/>
              <a:t>Radiobuttons, </a:t>
            </a:r>
            <a:r>
              <a:rPr lang="nl-BE" sz="2400" err="1"/>
              <a:t>checkboxes</a:t>
            </a:r>
            <a:r>
              <a:rPr lang="nl-BE" sz="2400"/>
              <a:t>,</a:t>
            </a:r>
            <a:br>
              <a:rPr lang="nl-BE" sz="2400"/>
            </a:br>
            <a:r>
              <a:rPr lang="nl-BE" sz="2400"/>
              <a:t>dropdowns..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556DB6-8399-4D39-B377-43892E7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1451477"/>
            <a:ext cx="4381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Icons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732464" cy="4716463"/>
          </a:xfrm>
        </p:spPr>
        <p:txBody>
          <a:bodyPr>
            <a:normAutofit/>
          </a:bodyPr>
          <a:lstStyle/>
          <a:p>
            <a:pPr lvl="1"/>
            <a:r>
              <a:rPr lang="en-US" sz="2000" b="0" i="0">
                <a:solidFill>
                  <a:srgbClr val="212529"/>
                </a:solidFill>
                <a:effectLst/>
                <a:latin typeface="+mn-lt"/>
              </a:rPr>
              <a:t>Free, high quality, open-source icon library with over 1,500 icons</a:t>
            </a:r>
          </a:p>
          <a:p>
            <a:pPr lvl="1"/>
            <a:r>
              <a:rPr lang="en-US" sz="2000" err="1">
                <a:solidFill>
                  <a:srgbClr val="212529"/>
                </a:solidFill>
                <a:latin typeface="+mn-lt"/>
              </a:rPr>
              <a:t>Installeren</a:t>
            </a:r>
            <a:r>
              <a:rPr lang="en-US" sz="2000">
                <a:solidFill>
                  <a:srgbClr val="212529"/>
                </a:solidFill>
                <a:latin typeface="+mn-lt"/>
              </a:rPr>
              <a:t> via CDN of local download</a:t>
            </a:r>
          </a:p>
          <a:p>
            <a:pPr lvl="2">
              <a:buFont typeface="Nunito" pitchFamily="2" charset="0"/>
              <a:buChar char="×"/>
            </a:pPr>
            <a:r>
              <a:rPr lang="nl-BE" sz="1800">
                <a:latin typeface="+mn-lt"/>
                <a:hlinkClick r:id="rId2"/>
              </a:rPr>
              <a:t>https://icons.getbootstrap.com/</a:t>
            </a:r>
            <a:endParaRPr lang="nl-BE" sz="1800">
              <a:latin typeface="+mn-lt"/>
            </a:endParaRPr>
          </a:p>
          <a:p>
            <a:pPr lvl="1"/>
            <a:r>
              <a:rPr lang="nl-BE" sz="2000">
                <a:latin typeface="+mn-lt"/>
              </a:rPr>
              <a:t>Icons kan je samen gebruiken met componenten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17279-000D-1FD6-1A03-6290B015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80" y="1360098"/>
            <a:ext cx="5585022" cy="46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017893-64CD-46DB-B9F4-CCE22823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Getting started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893344-09A3-42CF-95E3-0B6DABD4A5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6CAE37-E0EB-42FA-BE99-274DDB304F9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6AB2AD-9572-459B-8D72-3812E981FDC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400"/>
              <a:t>Include Bootstrap van een </a:t>
            </a:r>
            <a:r>
              <a:rPr lang="nl-NL" sz="2400" b="1">
                <a:solidFill>
                  <a:srgbClr val="F04C25"/>
                </a:solidFill>
              </a:rPr>
              <a:t>CDN</a:t>
            </a:r>
            <a:r>
              <a:rPr lang="nl-NL" sz="2400"/>
              <a:t> (Content Delivery Network)</a:t>
            </a:r>
          </a:p>
          <a:p>
            <a:pPr lvl="2">
              <a:buFont typeface="Nunito Light" pitchFamily="2" charset="0"/>
              <a:buChar char="×"/>
            </a:pPr>
            <a:r>
              <a:rPr lang="nl-NL" sz="2400"/>
              <a:t>Geen aanpassingen mogelijk</a:t>
            </a:r>
          </a:p>
          <a:p>
            <a:pPr lvl="1"/>
            <a:r>
              <a:rPr lang="nl-NL" sz="2400"/>
              <a:t>Via een </a:t>
            </a:r>
            <a:r>
              <a:rPr lang="nl-NL" sz="2400" b="1">
                <a:solidFill>
                  <a:srgbClr val="F04C25"/>
                </a:solidFill>
              </a:rPr>
              <a:t>package manager</a:t>
            </a:r>
            <a:r>
              <a:rPr lang="nl-NL" sz="2400"/>
              <a:t>: NPM, Yarn, Composer…</a:t>
            </a:r>
          </a:p>
          <a:p>
            <a:pPr lvl="1"/>
            <a:r>
              <a:rPr lang="nl-NL" sz="2400"/>
              <a:t>Download</a:t>
            </a:r>
            <a:r>
              <a:rPr lang="nl-NL" sz="2400" b="1">
                <a:solidFill>
                  <a:srgbClr val="F04C25"/>
                </a:solidFill>
              </a:rPr>
              <a:t> </a:t>
            </a:r>
            <a:r>
              <a:rPr lang="nl-NL" sz="2400" b="1">
                <a:solidFill>
                  <a:srgbClr val="F04C25"/>
                </a:solidFill>
                <a:hlinkClick r:id="rId2"/>
              </a:rPr>
              <a:t>Bootstrap</a:t>
            </a:r>
            <a:r>
              <a:rPr lang="nl-NL" sz="2400" b="1">
                <a:solidFill>
                  <a:srgbClr val="F04C25"/>
                </a:solidFill>
              </a:rPr>
              <a:t> </a:t>
            </a:r>
            <a:r>
              <a:rPr lang="nl-NL" sz="2400"/>
              <a:t>-&gt; Docs -&gt; Getting started</a:t>
            </a:r>
          </a:p>
          <a:p>
            <a:pPr lvl="2">
              <a:buFont typeface="Nunito Light" pitchFamily="2" charset="0"/>
              <a:buChar char="×"/>
            </a:pPr>
            <a:r>
              <a:rPr lang="nl-NL" sz="3100"/>
              <a:t>Basis &amp; snelle drop-in files voor uw project</a:t>
            </a:r>
          </a:p>
          <a:p>
            <a:pPr lvl="2">
              <a:buFont typeface="Nunito Light" pitchFamily="2" charset="0"/>
              <a:buChar char="×"/>
            </a:pPr>
            <a:r>
              <a:rPr lang="nl-NL" sz="3100"/>
              <a:t>Bevat compiled en minified CSS, JavaScript, ..</a:t>
            </a:r>
          </a:p>
          <a:p>
            <a:pPr lvl="2">
              <a:buFont typeface="Nunito Light" pitchFamily="2" charset="0"/>
              <a:buChar char="×"/>
            </a:pPr>
            <a:r>
              <a:rPr lang="nl-NL" sz="3100"/>
              <a:t>Geen documentatie of originele files</a:t>
            </a:r>
          </a:p>
          <a:p>
            <a:pPr lvl="2"/>
            <a:endParaRPr lang="nl-NL" sz="3100"/>
          </a:p>
          <a:p>
            <a:pPr algn="ctr"/>
            <a:r>
              <a:rPr lang="nl-BE" sz="2400">
                <a:hlinkClick r:id="rId3"/>
              </a:rPr>
              <a:t>https://getbootstrap.com/docs/5.3/getting-started/introduction/</a:t>
            </a:r>
            <a:endParaRPr lang="nl-BE" sz="2400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064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090D52-6685-4590-9755-3649F5CD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zit er in het zip bestand?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A95D29-81F8-4EFB-8686-C2D4DF8F4C0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DC5FBC-1DAF-4B22-AAB9-C6613E8F4A5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C5701E70-CCDB-497F-B06F-4E9A70E899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buNone/>
            </a:pPr>
            <a:r>
              <a:rPr lang="nl-BE" sz="4500" b="1"/>
              <a:t>CSS map</a:t>
            </a:r>
          </a:p>
          <a:p>
            <a:pPr lvl="1"/>
            <a:r>
              <a:rPr lang="nl-BE"/>
              <a:t>Alle css bestanden die bootstrap nodig heeft</a:t>
            </a:r>
          </a:p>
          <a:p>
            <a:pPr lvl="1"/>
            <a:endParaRPr lang="nl-BE"/>
          </a:p>
          <a:p>
            <a:r>
              <a:rPr lang="nl-BE" sz="4500" b="1"/>
              <a:t>JS map</a:t>
            </a:r>
          </a:p>
          <a:p>
            <a:pPr lvl="1"/>
            <a:r>
              <a:rPr lang="nl-BE"/>
              <a:t>Alle javascript bestanden die bootstrap nodig heeft voor bijvoorbeeld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Alerts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dismissing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Buttons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toggling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states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and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checkbox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/radio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functionality</a:t>
            </a:r>
            <a:endParaRPr lang="nl-BE" b="0" i="0">
              <a:solidFill>
                <a:srgbClr val="212529"/>
              </a:solidFill>
              <a:effectLst/>
              <a:latin typeface="-apple-system"/>
            </a:endParaRPr>
          </a:p>
          <a:p>
            <a:pPr lvl="3"/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Carousel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all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slide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behaviors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controls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and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indicators</a:t>
            </a:r>
          </a:p>
          <a:p>
            <a:pPr lvl="3"/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Collapse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toggling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visibility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of content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Dropdowns for displaying and positioning </a:t>
            </a:r>
            <a:endParaRPr lang="nl-BE">
              <a:solidFill>
                <a:srgbClr val="212529"/>
              </a:solidFill>
              <a:latin typeface="-apple-system"/>
            </a:endParaRP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Modals for displaying, positioning, and scroll behavior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Navbar for extending the collapse plugin to implement responsive behavior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Tooltips and popovers for displaying and positioning 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Scrollspy for scroll behavior and navigation updates</a:t>
            </a:r>
          </a:p>
          <a:p>
            <a:pPr lvl="2">
              <a:buFontTx/>
              <a:buChar char="-"/>
            </a:pPr>
            <a:endParaRPr lang="nl-BE"/>
          </a:p>
          <a:p>
            <a:pPr lvl="1"/>
            <a:r>
              <a:rPr lang="nl-BE"/>
              <a:t>Sleep deze mappen in de folder van je website en creëer </a:t>
            </a:r>
            <a:r>
              <a:rPr lang="nl-BE" b="1">
                <a:solidFill>
                  <a:srgbClr val="F04C25"/>
                </a:solidFill>
              </a:rPr>
              <a:t>index.html </a:t>
            </a:r>
            <a:r>
              <a:rPr lang="nl-BE"/>
              <a:t>en </a:t>
            </a:r>
            <a:r>
              <a:rPr lang="nl-BE" b="1">
                <a:solidFill>
                  <a:srgbClr val="F04C25"/>
                </a:solidFill>
              </a:rPr>
              <a:t>index_cdn.html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B0378-C3D0-DAD0-C376-49993104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054" y="1755931"/>
            <a:ext cx="2352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5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400"/>
              <a:t>Wat is responsive webdesign?</a:t>
            </a:r>
          </a:p>
          <a:p>
            <a:pPr lvl="1"/>
            <a:r>
              <a:rPr lang="nl-NL" sz="2400"/>
              <a:t>Is een </a:t>
            </a:r>
            <a:r>
              <a:rPr lang="nl-NL" sz="2400" b="1">
                <a:solidFill>
                  <a:srgbClr val="EC4B2F"/>
                </a:solidFill>
              </a:rPr>
              <a:t>benadering</a:t>
            </a:r>
            <a:r>
              <a:rPr lang="nl-NL" sz="2400"/>
              <a:t> van webdesign waarbij de developer streeft naar een </a:t>
            </a:r>
            <a:r>
              <a:rPr lang="nl-NL" sz="2400" b="1">
                <a:solidFill>
                  <a:srgbClr val="EC4B2F"/>
                </a:solidFill>
              </a:rPr>
              <a:t>optimale webervaring </a:t>
            </a:r>
            <a:r>
              <a:rPr lang="nl-NL" sz="2400"/>
              <a:t>voor een breed scala aan apparaten zoals desktops, tablets, smartphone, smartwatches, …</a:t>
            </a:r>
          </a:p>
          <a:p>
            <a:endParaRPr lang="nl-BE"/>
          </a:p>
        </p:txBody>
      </p:sp>
      <p:pic>
        <p:nvPicPr>
          <p:cNvPr id="8" name="Tijdelijke aanduiding voor inhoud 12">
            <a:extLst>
              <a:ext uri="{FF2B5EF4-FFF2-40B4-BE49-F238E27FC236}">
                <a16:creationId xmlns:a16="http://schemas.microsoft.com/office/drawing/2014/main" id="{EDEA2CDA-FEE9-40FD-8F71-3E6143AC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01" y="1644568"/>
            <a:ext cx="3965087" cy="40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EAE06A6-72E3-4C32-B985-A6DD8F77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Starter template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EC0B69-DA0E-4BD4-BCB2-68997098A2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1D2EA6-68C3-4A55-AAC9-36253992404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E4803D7-FFCC-4168-A710-8D255BBF2D5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en-US"/>
              <a:t>In </a:t>
            </a:r>
            <a:r>
              <a:rPr lang="en-US" err="1"/>
              <a:t>theorie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b="1">
                <a:solidFill>
                  <a:srgbClr val="EC4B2F"/>
                </a:solidFill>
              </a:rPr>
              <a:t>CDN</a:t>
            </a:r>
            <a:r>
              <a:rPr lang="en-US"/>
              <a:t> offline </a:t>
            </a:r>
            <a:r>
              <a:rPr lang="en-US" err="1"/>
              <a:t>gaan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zal</a:t>
            </a:r>
            <a:r>
              <a:rPr lang="en-US"/>
              <a:t> je website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meer</a:t>
            </a:r>
            <a:r>
              <a:rPr lang="en-US"/>
              <a:t> </a:t>
            </a:r>
            <a:r>
              <a:rPr lang="en-US" err="1"/>
              <a:t>werken</a:t>
            </a:r>
            <a:endParaRPr lang="en-US"/>
          </a:p>
          <a:p>
            <a:pPr lvl="1"/>
            <a:r>
              <a:rPr lang="en-US" err="1"/>
              <a:t>Oplossing</a:t>
            </a:r>
            <a:r>
              <a:rPr lang="en-US"/>
              <a:t>? </a:t>
            </a:r>
          </a:p>
          <a:p>
            <a:pPr lvl="2">
              <a:buFont typeface="Nunito Light" pitchFamily="2" charset="0"/>
              <a:buChar char="×"/>
            </a:pPr>
            <a:r>
              <a:rPr lang="en-US" err="1"/>
              <a:t>Bestanden</a:t>
            </a:r>
            <a:r>
              <a:rPr lang="en-US"/>
              <a:t> </a:t>
            </a:r>
            <a:r>
              <a:rPr lang="en-US" err="1"/>
              <a:t>lokaal</a:t>
            </a:r>
            <a:r>
              <a:rPr lang="en-US"/>
              <a:t> </a:t>
            </a:r>
            <a:r>
              <a:rPr lang="en-US" err="1"/>
              <a:t>downloaden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inladen</a:t>
            </a:r>
            <a:endParaRPr lang="en-US"/>
          </a:p>
          <a:p>
            <a:pPr lvl="1"/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voorbeelden</a:t>
            </a:r>
            <a:r>
              <a:rPr lang="en-US"/>
              <a:t> </a:t>
            </a:r>
            <a:r>
              <a:rPr lang="en-US" b="1">
                <a:solidFill>
                  <a:srgbClr val="F04C25"/>
                </a:solidFill>
              </a:rPr>
              <a:t>starter.html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64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9E7C0E-072D-49CE-9507-6339FD9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Starter template met CDN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2F971D-A9A7-40FE-A485-F8ACE74D1FD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D83BC9-581F-4B9D-BB1D-6708D0E420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4F58E-F8DA-4D81-A8CE-1A9ECDD409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/>
              <a:t>Door een </a:t>
            </a:r>
            <a:r>
              <a:rPr lang="nl-BE" b="1">
                <a:solidFill>
                  <a:srgbClr val="EC4B2F"/>
                </a:solidFill>
              </a:rPr>
              <a:t>Content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Delivery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Network</a:t>
            </a:r>
            <a:r>
              <a:rPr lang="nl-BE" b="1"/>
              <a:t> </a:t>
            </a:r>
            <a:r>
              <a:rPr lang="nl-BE"/>
              <a:t>te gebruiken moeten we dus helemaal niets downloaden, kant en klaar te gebruiken</a:t>
            </a:r>
          </a:p>
          <a:p>
            <a:pPr lvl="1"/>
            <a:r>
              <a:rPr lang="nl-BE"/>
              <a:t>Maar.. dan kunnen we </a:t>
            </a:r>
            <a:r>
              <a:rPr lang="nl-BE" b="1">
                <a:solidFill>
                  <a:srgbClr val="EC4B2F"/>
                </a:solidFill>
              </a:rPr>
              <a:t>niets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aanpassen</a:t>
            </a:r>
            <a:r>
              <a:rPr lang="nl-BE" b="1"/>
              <a:t> </a:t>
            </a:r>
            <a:r>
              <a:rPr lang="nl-BE"/>
              <a:t>of we moeten CSS overschrijven</a:t>
            </a:r>
          </a:p>
          <a:p>
            <a:pPr lvl="1"/>
            <a:r>
              <a:rPr lang="nl-BE"/>
              <a:t>Zie voorbeelden </a:t>
            </a:r>
            <a:r>
              <a:rPr lang="nl-BE" b="1">
                <a:solidFill>
                  <a:srgbClr val="F04C25"/>
                </a:solidFill>
              </a:rPr>
              <a:t>starter_cdn.html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230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E625382-1205-49E4-A100-CADCC938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Bootstrap </a:t>
            </a:r>
            <a:r>
              <a:rPr lang="nl-BE" err="1"/>
              <a:t>examples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E71AA5-3F8F-41E1-A1B3-13B155953FB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77C945-B27C-4F31-BDBE-CFCCF96733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F4EF958-26D9-4B92-8395-89E65C36FCB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286828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/>
              <a:t>Nu je weet hoe je </a:t>
            </a:r>
            <a:r>
              <a:rPr lang="nl-BE" sz="2000" b="1">
                <a:solidFill>
                  <a:srgbClr val="EC4B2F"/>
                </a:solidFill>
              </a:rPr>
              <a:t>Bootstrap</a:t>
            </a:r>
            <a:r>
              <a:rPr lang="nl-BE" sz="2000"/>
              <a:t> kan gebruiken neem eens een kijkje naar de </a:t>
            </a:r>
            <a:r>
              <a:rPr lang="nl-BE" sz="2000" b="1">
                <a:solidFill>
                  <a:srgbClr val="EC4B2F"/>
                </a:solidFill>
              </a:rPr>
              <a:t>Examples</a:t>
            </a:r>
          </a:p>
          <a:p>
            <a:pPr marL="0" indent="0">
              <a:buNone/>
            </a:pPr>
            <a:endParaRPr lang="nl-BE" sz="2000" b="1">
              <a:solidFill>
                <a:srgbClr val="EC4B2F"/>
              </a:solidFill>
            </a:endParaRPr>
          </a:p>
          <a:p>
            <a:pPr algn="ctr"/>
            <a:r>
              <a:rPr lang="nl-BE" sz="2000">
                <a:hlinkClick r:id="rId2"/>
              </a:rPr>
              <a:t>https://getbootstrap.com/docs/5.3/examples/</a:t>
            </a:r>
            <a:endParaRPr lang="nl-BE" sz="20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51871-D4FC-5DB7-9027-3027F00B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788329"/>
            <a:ext cx="5286828" cy="3281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16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A9EF7A-DE46-420A-B61B-2248F9A4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Bootstrap templates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98884C-75DA-4877-805D-C13CD9531A7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61DF64-F540-4AEC-9E9E-48014C1DDAB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0FD14B8-84B4-464A-99AF-EC3813B34B1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/>
              <a:t>Surf naar </a:t>
            </a:r>
            <a:r>
              <a:rPr lang="nl-BE">
                <a:hlinkClick r:id="rId2"/>
              </a:rPr>
              <a:t>https://startbootstrap.com/</a:t>
            </a:r>
            <a:endParaRPr lang="nl-BE"/>
          </a:p>
          <a:p>
            <a:pPr lvl="1"/>
            <a:r>
              <a:rPr lang="nl-BE"/>
              <a:t>Kijk naar de gebruikte versie</a:t>
            </a:r>
          </a:p>
          <a:p>
            <a:pPr lvl="1"/>
            <a:r>
              <a:rPr lang="nl-BE"/>
              <a:t>Kies een </a:t>
            </a:r>
            <a:r>
              <a:rPr lang="nl-BE" err="1"/>
              <a:t>theme</a:t>
            </a:r>
            <a:r>
              <a:rPr lang="nl-BE"/>
              <a:t>, download en pas het aan..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Admin &amp; Dasboard </a:t>
            </a:r>
            <a:r>
              <a:rPr lang="nl-BE" sz="2000">
                <a:hlinkClick r:id="rId3"/>
              </a:rPr>
              <a:t>https://startbootstrap.com/themes/admin-dashboard/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Landing Pages </a:t>
            </a:r>
            <a:r>
              <a:rPr lang="nl-BE" sz="2000">
                <a:hlinkClick r:id="rId4"/>
              </a:rPr>
              <a:t>https://startbootstrap.com/themes/landing-pages/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Business </a:t>
            </a:r>
            <a:r>
              <a:rPr lang="nl-BE" sz="2000">
                <a:hlinkClick r:id="rId5"/>
              </a:rPr>
              <a:t>https://startbootstrap.com/themes/business-corporate/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Portfolio </a:t>
            </a:r>
            <a:r>
              <a:rPr lang="nl-BE" sz="2000">
                <a:hlinkClick r:id="rId6"/>
              </a:rPr>
              <a:t>https://startbootstrap.com/themes/portfolio-resume/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Blog </a:t>
            </a:r>
            <a:r>
              <a:rPr lang="nl-BE" sz="2000">
                <a:hlinkClick r:id="rId7"/>
              </a:rPr>
              <a:t>https://startbootstrap.com/themes/blog/</a:t>
            </a:r>
            <a:endParaRPr lang="nl-BE" sz="2000"/>
          </a:p>
          <a:p>
            <a:pPr lvl="1"/>
            <a:r>
              <a:rPr lang="nl-BE">
                <a:hlinkClick r:id="rId8"/>
              </a:rPr>
              <a:t>Startbootstrap.com </a:t>
            </a:r>
            <a:r>
              <a:rPr lang="nl-BE"/>
              <a:t>is zeker niet de enige website die Bootstrap </a:t>
            </a:r>
            <a:r>
              <a:rPr lang="nl-BE" err="1"/>
              <a:t>themes</a:t>
            </a:r>
            <a:r>
              <a:rPr lang="nl-BE"/>
              <a:t> aanbied, Google is je vriend..</a:t>
            </a:r>
          </a:p>
        </p:txBody>
      </p:sp>
    </p:spTree>
    <p:extLst>
      <p:ext uri="{BB962C8B-B14F-4D97-AF65-F5344CB8AC3E}">
        <p14:creationId xmlns:p14="http://schemas.microsoft.com/office/powerpoint/2010/main" val="267004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959942B-7B81-3864-0AA5-6A02A848C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24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6ACC94-B2E4-F71E-C739-039570A79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7EC5A4-51D1-32B7-B5AE-621E0025EAB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2BF6-05FE-BB16-8B5D-DC86E839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0" y="1526356"/>
            <a:ext cx="7954798" cy="45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5A035-D07F-AD97-C940-EF571DF1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375" y="1526356"/>
            <a:ext cx="3128089" cy="45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4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F2667-1A01-B268-C24C-11B9D81C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1" y="1305378"/>
            <a:ext cx="3770180" cy="441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00BD9-B349-775D-9ABB-B0B2F824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305378"/>
            <a:ext cx="2877879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457D0-7784-6EEC-2D0A-1FCA2BCB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1305377"/>
            <a:ext cx="3641018" cy="441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3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C72797-8E62-4A04-B345-BF750E7F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Bootstrap?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B0B4D6-C52D-4E10-B01F-F94328461F5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688AAA-EB59-429F-91EC-B1DFE1DCE8A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CDD0F36-EE67-468D-B27F-308E4CB208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3300"/>
              <a:t>Bootstrap is een verzameling </a:t>
            </a:r>
            <a:r>
              <a:rPr lang="nl-BE" sz="3300">
                <a:solidFill>
                  <a:srgbClr val="EC4B2F"/>
                </a:solidFill>
              </a:rPr>
              <a:t>hulpmiddelen</a:t>
            </a:r>
            <a:r>
              <a:rPr lang="nl-BE" sz="3300"/>
              <a:t> voor het maken van websites </a:t>
            </a:r>
            <a:endParaRPr lang="nl-NL"/>
          </a:p>
          <a:p>
            <a:pPr marL="359410" lvl="1" indent="-359410"/>
            <a:r>
              <a:rPr lang="nl-BE" sz="3300"/>
              <a:t>Het is </a:t>
            </a:r>
            <a:r>
              <a:rPr lang="nl-BE" sz="3300">
                <a:solidFill>
                  <a:srgbClr val="EC4B2F"/>
                </a:solidFill>
              </a:rPr>
              <a:t>gratis</a:t>
            </a:r>
            <a:r>
              <a:rPr lang="nl-BE" sz="3300"/>
              <a:t> en </a:t>
            </a:r>
            <a:r>
              <a:rPr lang="nl-BE" sz="3300">
                <a:solidFill>
                  <a:srgbClr val="EC4B2F"/>
                </a:solidFill>
              </a:rPr>
              <a:t>open</a:t>
            </a:r>
            <a:r>
              <a:rPr lang="nl-BE" sz="3300"/>
              <a:t> </a:t>
            </a:r>
            <a:r>
              <a:rPr lang="nl-BE" sz="3300">
                <a:solidFill>
                  <a:srgbClr val="EC4B2F"/>
                </a:solidFill>
              </a:rPr>
              <a:t>source</a:t>
            </a:r>
          </a:p>
          <a:p>
            <a:pPr marL="359410" lvl="1" indent="-359410"/>
            <a:r>
              <a:rPr lang="nl-BE" sz="3300"/>
              <a:t>Het bevat </a:t>
            </a:r>
            <a:r>
              <a:rPr lang="nl-BE" sz="3300">
                <a:solidFill>
                  <a:srgbClr val="EC4B2F"/>
                </a:solidFill>
              </a:rPr>
              <a:t>sjablonen</a:t>
            </a:r>
            <a:r>
              <a:rPr lang="nl-BE" sz="3300"/>
              <a:t> gebaseerd op HTML en CSS voor typografie, formulieren, knoppen, navigatie en andere interfaceonderdelen</a:t>
            </a:r>
          </a:p>
          <a:p>
            <a:pPr marL="359410" lvl="1" indent="-359410"/>
            <a:endParaRPr lang="nl-BE" sz="3300">
              <a:latin typeface="Nunito Light"/>
            </a:endParaRPr>
          </a:p>
          <a:p>
            <a:pPr marL="0" lvl="1" indent="0" algn="ctr">
              <a:buNone/>
            </a:pPr>
            <a:r>
              <a:rPr lang="nl-BE" sz="3300">
                <a:hlinkClick r:id="rId2"/>
              </a:rPr>
              <a:t>getbootstrap.com</a:t>
            </a:r>
            <a:endParaRPr lang="nl-BE" sz="3300"/>
          </a:p>
          <a:p>
            <a:pPr marL="359410" lvl="1" indent="-359410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670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82B287-711A-4C50-B377-C7F63D4D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Ontstaan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158D97-5023-4415-BB0F-00223CDA5C5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127DB9-B5EB-48A7-B872-800EE9405A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C5EF62E-AACD-417C-BDBF-243A4F4326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59410" lvl="1" indent="-359410"/>
            <a:r>
              <a:rPr lang="nl-NL">
                <a:latin typeface="Nunito Light"/>
              </a:rPr>
              <a:t>Ontwikkeld door Mark Otto en Jacob Thornton bij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Twitter</a:t>
            </a:r>
          </a:p>
          <a:p>
            <a:pPr marL="359410" lvl="1" indent="-359410"/>
            <a:r>
              <a:rPr lang="nl-NL">
                <a:latin typeface="Nunito Light"/>
              </a:rPr>
              <a:t>Oorspronkelijk </a:t>
            </a:r>
            <a:r>
              <a:rPr lang="nl-NL" b="1">
                <a:solidFill>
                  <a:srgbClr val="009CAB"/>
                </a:solidFill>
                <a:latin typeface="Nunito Light"/>
              </a:rPr>
              <a:t>Twitter Blueprint </a:t>
            </a:r>
            <a:r>
              <a:rPr lang="nl-NL">
                <a:latin typeface="Nunito Light"/>
              </a:rPr>
              <a:t>genaamd</a:t>
            </a:r>
          </a:p>
          <a:p>
            <a:pPr marL="359410" lvl="1" indent="-359410"/>
            <a:r>
              <a:rPr lang="nl-NL">
                <a:latin typeface="Nunito Light"/>
              </a:rPr>
              <a:t>Nood aan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standaardisatie</a:t>
            </a:r>
            <a:r>
              <a:rPr lang="nl-NL">
                <a:latin typeface="Nunito Light"/>
              </a:rPr>
              <a:t> van de interfaceonderdelen</a:t>
            </a:r>
          </a:p>
          <a:p>
            <a:pPr marL="359410" lvl="1" indent="-359410"/>
            <a:r>
              <a:rPr lang="nl-NL" b="1">
                <a:solidFill>
                  <a:srgbClr val="EC4B2F"/>
                </a:solidFill>
                <a:latin typeface="Nunito Light"/>
              </a:rPr>
              <a:t>Open</a:t>
            </a:r>
            <a:r>
              <a:rPr lang="nl-NL" b="1">
                <a:latin typeface="Nunito Light"/>
              </a:rPr>
              <a:t>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Source</a:t>
            </a:r>
            <a:r>
              <a:rPr lang="nl-NL" b="1">
                <a:latin typeface="Nunito Light"/>
              </a:rPr>
              <a:t> </a:t>
            </a:r>
            <a:r>
              <a:rPr lang="nl-NL">
                <a:latin typeface="Nunito Light"/>
              </a:rPr>
              <a:t>project sinds augustus 2011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F3F79E-1C8D-4D11-A7FF-F2ABBC05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3" y="3804311"/>
            <a:ext cx="3256559" cy="19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65F2F57-2BFE-4D09-B9A6-07B2604B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Voordelen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C8CB9C-E198-49B9-B4A8-474908BE3D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C3A315-E81C-4124-BC31-B117F856FA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3053874-5F7A-4D08-85AF-7ABF8DC886F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NL" sz="2000">
                <a:latin typeface="Nunito Light"/>
              </a:rPr>
              <a:t>Eenvoudig te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leren</a:t>
            </a:r>
          </a:p>
          <a:p>
            <a:pPr marL="359410" lvl="1" indent="-359410"/>
            <a:r>
              <a:rPr lang="nl-NL" sz="2000">
                <a:latin typeface="Nunito Light"/>
              </a:rPr>
              <a:t>Veel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tijd</a:t>
            </a:r>
            <a:r>
              <a:rPr lang="nl-NL" sz="2000" b="1">
                <a:latin typeface="Nunito Light"/>
              </a:rPr>
              <a:t>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besparen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Responsive</a:t>
            </a:r>
            <a:r>
              <a:rPr lang="nl-NL" sz="2000">
                <a:latin typeface="Nunito Light"/>
              </a:rPr>
              <a:t> features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Consistent</a:t>
            </a:r>
            <a:r>
              <a:rPr lang="nl-NL" sz="2000">
                <a:latin typeface="Nunito Light"/>
              </a:rPr>
              <a:t> design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Gemakkelijk</a:t>
            </a:r>
            <a:r>
              <a:rPr lang="nl-NL" sz="2000">
                <a:latin typeface="Nunito Light"/>
              </a:rPr>
              <a:t> te gebruiken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Compatible</a:t>
            </a:r>
            <a:r>
              <a:rPr lang="nl-NL" sz="2000">
                <a:latin typeface="Nunito Light"/>
              </a:rPr>
              <a:t> met de moderne browsers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Open</a:t>
            </a:r>
            <a:r>
              <a:rPr lang="nl-NL" sz="2000" b="1">
                <a:latin typeface="Nunito Light"/>
              </a:rPr>
              <a:t>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Source</a:t>
            </a:r>
            <a:r>
              <a:rPr lang="nl-NL" sz="2000" b="1">
                <a:latin typeface="Nunito Light"/>
              </a:rPr>
              <a:t> </a:t>
            </a:r>
            <a:r>
              <a:rPr lang="nl-NL" sz="2000">
                <a:latin typeface="Nunito Light"/>
              </a:rPr>
              <a:t>(=gratis)</a:t>
            </a:r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DA7A-0F62-6E0B-C745-E02BF533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5537368" cy="43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3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08556B1-7E22-42F5-A2F3-60405059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Componenten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A0D3AB-CE23-4532-8D5C-8EFD3320B79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612D76-88D0-4A25-B486-1F87EA41150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4EBC16-3066-49C3-AE98-DC04CD12B2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760538"/>
            <a:ext cx="5284789" cy="4584700"/>
          </a:xfrm>
        </p:spPr>
        <p:txBody>
          <a:bodyPr>
            <a:normAutofit/>
          </a:bodyPr>
          <a:lstStyle/>
          <a:p>
            <a:pPr lvl="1"/>
            <a:r>
              <a:rPr lang="nl-NL"/>
              <a:t>Containers</a:t>
            </a:r>
          </a:p>
          <a:p>
            <a:pPr lvl="1"/>
            <a:r>
              <a:rPr lang="nl-NL"/>
              <a:t>Tabellen</a:t>
            </a:r>
          </a:p>
          <a:p>
            <a:pPr lvl="1"/>
            <a:r>
              <a:rPr lang="nl-NL"/>
              <a:t>12-grid</a:t>
            </a:r>
          </a:p>
          <a:p>
            <a:pPr lvl="1"/>
            <a:r>
              <a:rPr lang="nl-NL"/>
              <a:t>Typografie</a:t>
            </a:r>
          </a:p>
          <a:p>
            <a:pPr lvl="1"/>
            <a:r>
              <a:rPr lang="nl-NL"/>
              <a:t>Media objects</a:t>
            </a:r>
          </a:p>
          <a:p>
            <a:pPr lvl="1"/>
            <a:r>
              <a:rPr lang="nl-NL"/>
              <a:t>Lijsten</a:t>
            </a:r>
          </a:p>
          <a:p>
            <a:pPr lvl="1"/>
            <a:r>
              <a:rPr lang="nl-NL"/>
              <a:t>Alerts</a:t>
            </a:r>
          </a:p>
          <a:p>
            <a:pPr lvl="1"/>
            <a:r>
              <a:rPr lang="nl-NL"/>
              <a:t>Iconen</a:t>
            </a:r>
          </a:p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6494E-35C2-4BB8-715C-CC3A906F5E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62750" y="1752600"/>
            <a:ext cx="4705350" cy="4584700"/>
          </a:xfrm>
        </p:spPr>
        <p:txBody>
          <a:bodyPr/>
          <a:lstStyle/>
          <a:p>
            <a:pPr lvl="1"/>
            <a:r>
              <a:rPr lang="nl-NL" sz="2400"/>
              <a:t>Badges &amp; labels</a:t>
            </a:r>
          </a:p>
          <a:p>
            <a:pPr lvl="1"/>
            <a:r>
              <a:rPr lang="nl-NL" sz="2400"/>
              <a:t>Progress bars</a:t>
            </a:r>
          </a:p>
          <a:p>
            <a:pPr lvl="1"/>
            <a:r>
              <a:rPr lang="nl-NL" sz="2400"/>
              <a:t>Navigatie &amp; Menu’s</a:t>
            </a:r>
          </a:p>
          <a:p>
            <a:pPr lvl="1"/>
            <a:r>
              <a:rPr lang="nl-NL" sz="2400"/>
              <a:t>Pagination</a:t>
            </a:r>
          </a:p>
          <a:p>
            <a:pPr lvl="1"/>
            <a:r>
              <a:rPr lang="nl-NL" sz="2400"/>
              <a:t>Formulieren</a:t>
            </a:r>
          </a:p>
          <a:p>
            <a:pPr lvl="1"/>
            <a:r>
              <a:rPr lang="nl-NL" sz="2400"/>
              <a:t>Cards</a:t>
            </a:r>
          </a:p>
          <a:p>
            <a:pPr lvl="1"/>
            <a:r>
              <a:rPr lang="nl-NL" sz="2400"/>
              <a:t>…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560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9A315F-BBDC-48AB-A4BE-FF0B7BC0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Container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54D573-ADD1-4AC3-B383-16C595FF7D8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D8CAB5-A357-497C-A6BA-C182CDAA342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23AE07-33CF-474C-AF96-052381469E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3300" b="1"/>
              <a:t>Container</a:t>
            </a:r>
          </a:p>
          <a:p>
            <a:pPr lvl="1"/>
            <a:r>
              <a:rPr lang="nl-NL" sz="1900"/>
              <a:t>Heeft een </a:t>
            </a:r>
            <a:r>
              <a:rPr lang="nl-NL" sz="1900" b="1">
                <a:solidFill>
                  <a:srgbClr val="F04C25"/>
                </a:solidFill>
              </a:rPr>
              <a:t>maximum</a:t>
            </a:r>
            <a:r>
              <a:rPr lang="nl-NL" sz="1900" b="1"/>
              <a:t> </a:t>
            </a:r>
            <a:r>
              <a:rPr lang="nl-NL" sz="1900" b="1">
                <a:solidFill>
                  <a:srgbClr val="F04C25"/>
                </a:solidFill>
              </a:rPr>
              <a:t>breedte</a:t>
            </a:r>
            <a:r>
              <a:rPr lang="nl-NL" sz="1900"/>
              <a:t> afhankelijk van de media query waarin ze voorkomt: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Extra kleine schermen (</a:t>
            </a:r>
            <a:r>
              <a:rPr lang="nl-NL" sz="2200">
                <a:solidFill>
                  <a:srgbClr val="FF0000"/>
                </a:solidFill>
              </a:rPr>
              <a:t>XS</a:t>
            </a:r>
            <a:r>
              <a:rPr lang="nl-NL" sz="2200"/>
              <a:t>) (smartphones): </a:t>
            </a:r>
            <a:r>
              <a:rPr lang="nl-NL" sz="2200" b="1">
                <a:solidFill>
                  <a:srgbClr val="F04C25"/>
                </a:solidFill>
              </a:rPr>
              <a:t>geen breedte</a:t>
            </a:r>
            <a:r>
              <a:rPr lang="nl-NL" sz="2200">
                <a:solidFill>
                  <a:srgbClr val="F04C25"/>
                </a:solidFill>
              </a:rPr>
              <a:t> </a:t>
            </a:r>
          </a:p>
          <a:p>
            <a:pPr lvl="3"/>
            <a:r>
              <a:rPr lang="nl-NL" sz="2200"/>
              <a:t>Standaard -&gt; </a:t>
            </a:r>
            <a:r>
              <a:rPr lang="nl-NL" sz="2200" b="1">
                <a:solidFill>
                  <a:srgbClr val="00A0AE"/>
                </a:solidFill>
              </a:rPr>
              <a:t>Mobile First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Small screens (</a:t>
            </a:r>
            <a:r>
              <a:rPr lang="nl-NL" sz="2200" b="1"/>
              <a:t>SM</a:t>
            </a:r>
            <a:r>
              <a:rPr lang="nl-NL" sz="2200"/>
              <a:t>) (tablets): </a:t>
            </a:r>
            <a:r>
              <a:rPr lang="nl-NL" sz="2200" b="1"/>
              <a:t>540px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Medium screens (</a:t>
            </a:r>
            <a:r>
              <a:rPr lang="nl-NL" sz="2200" b="1"/>
              <a:t>MD</a:t>
            </a:r>
            <a:r>
              <a:rPr lang="nl-NL" sz="2200"/>
              <a:t>): </a:t>
            </a:r>
            <a:r>
              <a:rPr lang="nl-NL" sz="2200" b="1"/>
              <a:t>720px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Large screens (</a:t>
            </a:r>
            <a:r>
              <a:rPr lang="nl-NL" sz="2200" b="1"/>
              <a:t>LG</a:t>
            </a:r>
            <a:r>
              <a:rPr lang="nl-NL" sz="2200"/>
              <a:t>): </a:t>
            </a:r>
            <a:r>
              <a:rPr lang="nl-NL" sz="2200" b="1"/>
              <a:t>960px</a:t>
            </a:r>
            <a:r>
              <a:rPr lang="nl-NL" sz="2200"/>
              <a:t> 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X-Large screens (</a:t>
            </a:r>
            <a:r>
              <a:rPr lang="nl-NL" sz="2200" b="1"/>
              <a:t>XL</a:t>
            </a:r>
            <a:r>
              <a:rPr lang="nl-NL" sz="2200"/>
              <a:t>): </a:t>
            </a:r>
            <a:r>
              <a:rPr lang="nl-NL" sz="2200" b="1"/>
              <a:t>1140px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XX-Large screens (</a:t>
            </a:r>
            <a:r>
              <a:rPr lang="nl-NL" sz="2200" b="1"/>
              <a:t>XXL</a:t>
            </a:r>
            <a:r>
              <a:rPr lang="nl-NL" sz="2200"/>
              <a:t>): </a:t>
            </a:r>
            <a:r>
              <a:rPr lang="nl-NL" sz="2200" b="1"/>
              <a:t>1320px </a:t>
            </a:r>
            <a:r>
              <a:rPr lang="nl-NL" sz="2200" b="1">
                <a:solidFill>
                  <a:srgbClr val="EC4B2F"/>
                </a:solidFill>
              </a:rPr>
              <a:t>(nieuw 5.0)</a:t>
            </a:r>
          </a:p>
          <a:p>
            <a:pPr marL="0" indent="0">
              <a:buNone/>
            </a:pPr>
            <a:endParaRPr lang="nl-NL" sz="3300" b="1"/>
          </a:p>
          <a:p>
            <a:pPr marL="0" indent="0">
              <a:buNone/>
            </a:pPr>
            <a:r>
              <a:rPr lang="nl-NL" sz="3300" b="1"/>
              <a:t>Container-fluid</a:t>
            </a:r>
          </a:p>
          <a:p>
            <a:pPr lvl="1"/>
            <a:r>
              <a:rPr lang="nl-NL" sz="1900"/>
              <a:t>Wanneer je een </a:t>
            </a:r>
            <a:r>
              <a:rPr lang="nl-NL" sz="1900" b="1">
                <a:solidFill>
                  <a:srgbClr val="F04C25"/>
                </a:solidFill>
              </a:rPr>
              <a:t>flexibele scherm vullende </a:t>
            </a:r>
            <a:r>
              <a:rPr lang="nl-NL" sz="1900"/>
              <a:t>lay-out wenst</a:t>
            </a:r>
          </a:p>
          <a:p>
            <a:pPr lvl="1"/>
            <a:endParaRPr lang="nl-NL" sz="1900"/>
          </a:p>
          <a:p>
            <a:pPr marL="0" lvl="1" indent="0" algn="ctr">
              <a:buNone/>
            </a:pPr>
            <a:r>
              <a:rPr lang="nl-NL">
                <a:hlinkClick r:id="rId2"/>
              </a:rPr>
              <a:t>https://getbootstrap.com/docs/5.3/layout/containers/</a:t>
            </a:r>
            <a:endParaRPr lang="nl-NL"/>
          </a:p>
          <a:p>
            <a:pPr lvl="1"/>
            <a:endParaRPr lang="nl-NL" sz="2200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911905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Breedbeeld</PresentationFormat>
  <Slides>24</Slides>
  <Notes>0</Notes>
  <HiddenSlides>0</HiddenSlide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24</vt:i4>
      </vt:variant>
    </vt:vector>
  </HeadingPairs>
  <TitlesOfParts>
    <vt:vector size="27" baseType="lpstr">
      <vt:lpstr>WIT</vt:lpstr>
      <vt:lpstr>ORANJE</vt:lpstr>
      <vt:lpstr>BLAUW</vt:lpstr>
      <vt:lpstr>Websites</vt:lpstr>
      <vt:lpstr>Responsive webdesign</vt:lpstr>
      <vt:lpstr>Responsive webdesign</vt:lpstr>
      <vt:lpstr>Responsive webdesign</vt:lpstr>
      <vt:lpstr>Wat is Bootstrap?</vt:lpstr>
      <vt:lpstr>Ontstaan</vt:lpstr>
      <vt:lpstr>Voordelen</vt:lpstr>
      <vt:lpstr>Componenten</vt:lpstr>
      <vt:lpstr>Container</vt:lpstr>
      <vt:lpstr>Button</vt:lpstr>
      <vt:lpstr>Alert</vt:lpstr>
      <vt:lpstr>Navbar</vt:lpstr>
      <vt:lpstr>Badge</vt:lpstr>
      <vt:lpstr>Table</vt:lpstr>
      <vt:lpstr>Image</vt:lpstr>
      <vt:lpstr>Forms</vt:lpstr>
      <vt:lpstr>Icons</vt:lpstr>
      <vt:lpstr>Getting started</vt:lpstr>
      <vt:lpstr>Wat zit er in het zip bestand?</vt:lpstr>
      <vt:lpstr>Starter template</vt:lpstr>
      <vt:lpstr>Starter template met CDN</vt:lpstr>
      <vt:lpstr>Bootstrap examples</vt:lpstr>
      <vt:lpstr>Bootstrap templates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revision>2</cp:revision>
  <dcterms:created xsi:type="dcterms:W3CDTF">2020-09-28T10:08:39Z</dcterms:created>
  <dcterms:modified xsi:type="dcterms:W3CDTF">2023-10-16T10:38:43Z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2023-03-01T09:54:41Z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f09167ef-b0e7-41d0-bdc5-31e742d9f39e</vt:lpwstr>
  </property>
  <property fmtid="{D5CDD505-2E9C-101B-9397-08002B2CF9AE}" pid="9" name="MSIP_Label_c337be75-dfbb-4261-9834-ac247c7dde13_ContentBits">
    <vt:lpwstr>0</vt:lpwstr>
  </property>
</Properties>
</file>